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09" r:id="rId3"/>
    <p:sldId id="1043" r:id="rId4"/>
    <p:sldId id="1045" r:id="rId5"/>
    <p:sldId id="1011" r:id="rId6"/>
    <p:sldId id="1016" r:id="rId7"/>
    <p:sldId id="1049" r:id="rId8"/>
    <p:sldId id="1051" r:id="rId9"/>
    <p:sldId id="1055" r:id="rId10"/>
    <p:sldId id="1053" r:id="rId11"/>
    <p:sldId id="1020" r:id="rId12"/>
    <p:sldId id="1056" r:id="rId13"/>
    <p:sldId id="1012" r:id="rId14"/>
    <p:sldId id="1013" r:id="rId15"/>
    <p:sldId id="1022" r:id="rId16"/>
    <p:sldId id="1061" r:id="rId17"/>
    <p:sldId id="1023" r:id="rId18"/>
    <p:sldId id="1064" r:id="rId19"/>
    <p:sldId id="1026" r:id="rId20"/>
    <p:sldId id="1028" r:id="rId21"/>
    <p:sldId id="1029" r:id="rId22"/>
    <p:sldId id="1031" r:id="rId23"/>
    <p:sldId id="1032" r:id="rId24"/>
    <p:sldId id="1067" r:id="rId25"/>
    <p:sldId id="1034" r:id="rId26"/>
    <p:sldId id="1033" r:id="rId27"/>
    <p:sldId id="1040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5933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0332" y="16467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1995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Good morning,class. What’s five and eight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 &amp; W 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It’s thirteen.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 lesson do they have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458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五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在表格相应的位置打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“√”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33959" y="1404640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 subjects do you like,Mike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M1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 like Art and Maths. What about you,John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M2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 like PE and Maths.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Do you like English,Tom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M3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Yes,and I like PE too.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What’s your favourite subject,David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M4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 like Art and Chinese. My friend Amy likes Art and Chinese too.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7396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960310"/>
              </p:ext>
            </p:extLst>
          </p:nvPr>
        </p:nvGraphicFramePr>
        <p:xfrm>
          <a:off x="609600" y="1412776"/>
          <a:ext cx="1097121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731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0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10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05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Mike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John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David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Amy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862958" y="212012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1150" y="210219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275481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25420" y="274300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10830" y="340289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39422" y="340289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72826" y="405096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271670" y="405439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72826" y="469903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343678" y="469903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01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六、判断下列句子中画线部分发音是否相同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相同的写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“S”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不相同的写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“D”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ubject do you like be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t,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743" y="279885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3217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like Chine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se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,Math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and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cience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6778" y="34663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393680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al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 have Art,Mu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ic and PE at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My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ister has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ix nice book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Our classr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 is so c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55743" y="471318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S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55743" y="40904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28848" y="53578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七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、根据图片内容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Hello,Lily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like 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 don’t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like best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PE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can play 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about you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Me too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for PE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Let’s go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366" y="1484783"/>
            <a:ext cx="4100229" cy="183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5303118" y="1492515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Music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82978" y="2779969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46934" y="2708920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subject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37819" y="3411070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basketball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83038" y="4059142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time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0199" y="19347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八、单项选择。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—How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have this term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have six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lessons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subjects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classes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6489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—I like Chinese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about you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—________</a:t>
            </a:r>
          </a:p>
          <a:p>
            <a:pPr eaLnBrk="1"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have Art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Me too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nice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595" y="39005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4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Chinese and English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are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isn’t</a:t>
            </a: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Here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art book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Chinese book for you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endParaRPr lang="en-US" altLang="zh-CN" sz="140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8560" y="8818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7525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27756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Mary,Ben and I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English very much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all like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are all like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like all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8560" y="34222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83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656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、根据上下文提示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连词成句。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注意大小写和标点符号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Miss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Li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back,to,welcome,class,school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（，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_____________________________________     __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have,seven,term,we,this,subjects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____________________________________ 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Liu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Tao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like,I,best,Science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What about you,Mike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____________________________________     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05673"/>
            <a:ext cx="4739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Welcome back to school,class.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910630" y="3365957"/>
            <a:ext cx="5310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 have seven subjects this term.</a:t>
            </a:r>
            <a:endParaRPr lang="zh-CN" altLang="zh-CN"/>
          </a:p>
        </p:txBody>
      </p:sp>
      <p:sp>
        <p:nvSpPr>
          <p:cNvPr id="5" name="矩形 4"/>
          <p:cNvSpPr/>
          <p:nvPr/>
        </p:nvSpPr>
        <p:spPr>
          <a:xfrm>
            <a:off x="910630" y="4705980"/>
            <a:ext cx="299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like Science best.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9416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34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Mike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like Chinese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want,learn,to,culture,Chinese,about,I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Su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Hai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Me too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reading,I,like,stories,Chinese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9461" y="2298138"/>
            <a:ext cx="5995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want to learn about Chinese culture.</a:t>
            </a:r>
            <a:endParaRPr lang="zh-CN" altLang="zh-CN"/>
          </a:p>
        </p:txBody>
      </p:sp>
      <p:sp>
        <p:nvSpPr>
          <p:cNvPr id="7" name="矩形 6"/>
          <p:cNvSpPr/>
          <p:nvPr/>
        </p:nvSpPr>
        <p:spPr>
          <a:xfrm>
            <a:off x="910630" y="3496613"/>
            <a:ext cx="471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like reading Chinese stories.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316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lvl="0"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十、从方框中选择合适的句子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 sz="1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cs typeface="Times New Roman"/>
              </a:rPr>
              <a:t>Billy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Thank you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Look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Billy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en-US" altLang="zh-CN" u="sng">
              <a:solidFill>
                <a:srgbClr val="000000"/>
              </a:solidFill>
              <a:uFill>
                <a:solidFill>
                  <a:srgbClr val="000000"/>
                </a:solidFill>
              </a:u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a picture book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Billy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Thanks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Art very much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PE best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Billy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Oh,cool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Shall we play football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now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Bobby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All right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798" y="12597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30910" y="22768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43300" y="27719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743277" y="1402898"/>
            <a:ext cx="5203401" cy="397031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good at PE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Happy birthday,Billy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for you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subject do you like best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What’s this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can play football very well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7827" y="43662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04211" y="487827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50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听力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40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选出与所听内容相符的图片。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164" y="28337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  <p:pic>
        <p:nvPicPr>
          <p:cNvPr id="9" name="fs360.jpg" descr="id:21474888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350780"/>
            <a:ext cx="1695703" cy="1366252"/>
          </a:xfrm>
          <a:prstGeom prst="rect">
            <a:avLst/>
          </a:prstGeom>
        </p:spPr>
      </p:pic>
      <p:pic>
        <p:nvPicPr>
          <p:cNvPr id="10" name="fs360a.jpg" descr="id:21474888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1199" y="2330787"/>
            <a:ext cx="1145401" cy="1458253"/>
          </a:xfrm>
          <a:prstGeom prst="rect">
            <a:avLst/>
          </a:prstGeom>
        </p:spPr>
      </p:pic>
      <p:pic>
        <p:nvPicPr>
          <p:cNvPr id="11" name="fs360b.jpg" descr="id:21474888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2204864"/>
            <a:ext cx="1660150" cy="1654284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34566" y="384791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 like Science. It’s easy and fun.</a:t>
            </a:r>
            <a:endParaRPr lang="zh-CN" altLang="zh-CN" sz="1050" b="1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48197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8326" y="49282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pic>
        <p:nvPicPr>
          <p:cNvPr id="15" name="fs361.jpg" descr="id:21474888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4647026"/>
            <a:ext cx="1656184" cy="1230246"/>
          </a:xfrm>
          <a:prstGeom prst="rect">
            <a:avLst/>
          </a:prstGeom>
        </p:spPr>
      </p:pic>
      <p:pic>
        <p:nvPicPr>
          <p:cNvPr id="16" name="fs361a.jpg" descr="id:214748883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159102" y="4622289"/>
            <a:ext cx="1231327" cy="1219435"/>
          </a:xfrm>
          <a:prstGeom prst="rect">
            <a:avLst/>
          </a:prstGeom>
        </p:spPr>
      </p:pic>
      <p:pic>
        <p:nvPicPr>
          <p:cNvPr id="17" name="fs361b.jpg" descr="id:214748884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751390" y="4622290"/>
            <a:ext cx="2035636" cy="1219436"/>
          </a:xfrm>
          <a:prstGeom prst="rect">
            <a:avLst/>
          </a:prstGeom>
        </p:spPr>
      </p:pic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34566" y="579212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Here is our new timetable.</a:t>
            </a:r>
            <a:endParaRPr lang="zh-CN" altLang="zh-CN" sz="1050" b="1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132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、阅读短文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Hello,I’m Tom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an American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美国的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boy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twelve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get up at seven and go to school at eight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PE very much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After school,I often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常常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swim with my friend Ben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swim well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This is my sister,Kate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likes Art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Look at her pictures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They’re very nice and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perfect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has a cat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very cute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plays with the cat every 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likes it very much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Tom is an American boy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7059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38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Tom goes to school at seven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Tom can swim well,but Ben can’t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lvl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underlined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画线的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word “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perfect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” means 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糟糕的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”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in                            Chinese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 </a:t>
            </a: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Kate likes her cat very much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2334" y="94794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10042" y="161477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22768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4916" y="34979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6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Cara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班级里共有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40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名学生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她在班级里做了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我最喜欢的学科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的调查统计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结果如下图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每位学生限选一门最喜爱的学科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。阅读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条形统计图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3713" y="926938"/>
            <a:ext cx="2950210" cy="4318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790" y="2934210"/>
            <a:ext cx="6527880" cy="319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349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（一）阅读条形统计图，选择正确的答案。（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students of this class like Art best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Six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Seven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Eight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 the most popular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最受欢迎的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subject in this 	class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Chinese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Art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PE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Five students of this class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best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72000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Maths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English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Music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446" y="13315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90446" y="26267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0446" y="45341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57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56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5019675" algn="l"/>
                <a:tab pos="8615363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Which subject is the least favourite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最不喜欢的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in this 	class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019675" algn="l"/>
                <a:tab pos="8615363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Maths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Chinese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Music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615363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 number of students who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 the same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615363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Maths and English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Chinese and English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Music and PE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8326" y="10876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0446" y="29867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1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s506.jpg" descr="id:2147485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23197" y="1844824"/>
            <a:ext cx="7603490" cy="3769360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二）阅读条形统计图，画出图中缺少的一列。（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978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90550" y="692696"/>
            <a:ext cx="11665296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、书面表达。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Nick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正在向大家介绍自己喜欢的学科。请根据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Nick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的思维导图，发挥想象，帮助他完成介绍，不少于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。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095" y="2708920"/>
            <a:ext cx="563942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699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543432"/>
            <a:ext cx="11485848" cy="2677656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I’m Nick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seven subjects at school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 are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—————————————————————————————————————————————————————————  —————————————————————————————— ———  —</a:t>
            </a:r>
            <a:endParaRPr lang="zh-CN" altLang="zh-CN" smtClean="0">
              <a:solidFill>
                <a:srgbClr val="000000"/>
              </a:solidFill>
              <a:ea typeface="黑体"/>
              <a:cs typeface="Times New Roman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06574" y="1462459"/>
            <a:ext cx="113052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                                                                                           Chinese,Maths,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English,Science,Art,Music and PE. I like Chinese best. I like reading Chinese stories. They are interesting. I like PE too. It’s fun. I’m good at basketball. What subjects do you like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？（</a:t>
            </a:r>
            <a:r>
              <a:rPr lang="zh-CN" altLang="zh-CN" b="1" smtClean="0">
                <a:solidFill>
                  <a:srgbClr val="FF0000"/>
                </a:solidFill>
                <a:ea typeface="楷体"/>
                <a:cs typeface="Times New Roman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97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6889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6256" y="13123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pic>
        <p:nvPicPr>
          <p:cNvPr id="7" name="fs362.jpg" descr="id:21474888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65148" y="942968"/>
            <a:ext cx="1817890" cy="1261896"/>
          </a:xfrm>
          <a:prstGeom prst="rect">
            <a:avLst/>
          </a:prstGeom>
        </p:spPr>
      </p:pic>
      <p:pic>
        <p:nvPicPr>
          <p:cNvPr id="8" name="fs362a.jpg" descr="id:21474888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9102" y="907441"/>
            <a:ext cx="1608693" cy="1261896"/>
          </a:xfrm>
          <a:prstGeom prst="rect">
            <a:avLst/>
          </a:prstGeom>
        </p:spPr>
      </p:pic>
      <p:pic>
        <p:nvPicPr>
          <p:cNvPr id="9" name="fs362b.jpg" descr="id:214748886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65429" y="907441"/>
            <a:ext cx="1327899" cy="1261896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34566" y="226373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It’s time for PE. Let’s go to the playground.</a:t>
            </a:r>
            <a:endParaRPr lang="zh-CN" altLang="zh-CN" sz="1050" b="1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3278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1482" y="34904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pic>
        <p:nvPicPr>
          <p:cNvPr id="13" name="fs363.jpg" descr="id:214748887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65148" y="3146386"/>
            <a:ext cx="1216818" cy="1216818"/>
          </a:xfrm>
          <a:prstGeom prst="rect">
            <a:avLst/>
          </a:prstGeom>
        </p:spPr>
      </p:pic>
      <p:pic>
        <p:nvPicPr>
          <p:cNvPr id="14" name="fs363a.jpg" descr="id:214748888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159102" y="3151500"/>
            <a:ext cx="1377183" cy="1222236"/>
          </a:xfrm>
          <a:prstGeom prst="rect">
            <a:avLst/>
          </a:prstGeom>
        </p:spPr>
      </p:pic>
      <p:pic>
        <p:nvPicPr>
          <p:cNvPr id="15" name="fs363b.jpg" descr="id:2147488887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665429" y="3140968"/>
            <a:ext cx="1597142" cy="1222236"/>
          </a:xfrm>
          <a:prstGeom prst="rect">
            <a:avLst/>
          </a:prstGeom>
        </p:spPr>
      </p:pic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34566" y="442397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We don’t have a music lesson on Monday.</a:t>
            </a:r>
            <a:endParaRPr lang="zh-CN" altLang="zh-CN" sz="1050" b="1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594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11132"/>
            <a:ext cx="11485848" cy="656846"/>
          </a:xfrm>
        </p:spPr>
        <p:txBody>
          <a:bodyPr/>
          <a:lstStyle/>
          <a:p>
            <a:pPr defTabSz="931863" hangingPunct="0">
              <a:spcAft>
                <a:spcPts val="0"/>
              </a:spcAft>
              <a:tabLst>
                <a:tab pos="5019675" algn="l"/>
                <a:tab pos="8247063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7907" y="24737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pic>
        <p:nvPicPr>
          <p:cNvPr id="4" name="fs364.jpg" descr="id:21474888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2204864"/>
            <a:ext cx="2592288" cy="1104401"/>
          </a:xfrm>
          <a:prstGeom prst="rect">
            <a:avLst/>
          </a:prstGeom>
        </p:spPr>
      </p:pic>
      <p:pic>
        <p:nvPicPr>
          <p:cNvPr id="5" name="fs364a.jpg" descr="id:21474889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2184301"/>
            <a:ext cx="2304256" cy="1163726"/>
          </a:xfrm>
          <a:prstGeom prst="rect">
            <a:avLst/>
          </a:prstGeom>
        </p:spPr>
      </p:pic>
      <p:pic>
        <p:nvPicPr>
          <p:cNvPr id="6" name="fs364b.jpg" descr="id:21474889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91550" y="2132856"/>
            <a:ext cx="2160240" cy="119712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34104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I have 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Maths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and Art this afternoon.</a:t>
            </a:r>
            <a:endParaRPr lang="zh-CN" altLang="zh-CN" sz="1050" b="1" dirty="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480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用数字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1405220"/>
            <a:ext cx="638242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M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I like Chinese. What about 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you,Helen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Me too.</a:t>
            </a:r>
            <a:endParaRPr lang="zh-CN" altLang="zh-CN" sz="1050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W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Do you like 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PE,Liu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Tao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Yes,I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do.</a:t>
            </a:r>
            <a:endParaRPr lang="zh-CN" altLang="zh-CN" sz="1050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W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Do you like 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Maths,Wang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Bing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cs typeface="Times New Roman"/>
              </a:rPr>
              <a:t>No,I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don’t. I like Science.</a:t>
            </a:r>
            <a:endParaRPr lang="en-US" altLang="zh-CN" sz="1050" dirty="0">
              <a:solidFill>
                <a:srgbClr val="000000"/>
              </a:solidFill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W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It’s time for Art.</a:t>
            </a:r>
            <a:endParaRPr lang="zh-CN" altLang="zh-CN" sz="1050" dirty="0">
              <a:solidFill>
                <a:srgbClr val="000000"/>
              </a:solidFill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Let’s go to the art room.</a:t>
            </a:r>
            <a:endParaRPr lang="zh-CN" altLang="zh-CN" sz="1050" dirty="0">
              <a:solidFill>
                <a:srgbClr val="000000"/>
              </a:solidFill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M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What subject do you like best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Maths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50"/>
          <a:stretch/>
        </p:blipFill>
        <p:spPr bwMode="auto">
          <a:xfrm>
            <a:off x="5951190" y="1412776"/>
            <a:ext cx="5835618" cy="141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8951601" y="297635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47345" y="29697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21903" y="29777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19"/>
          <a:stretch/>
        </p:blipFill>
        <p:spPr bwMode="auto">
          <a:xfrm>
            <a:off x="7535366" y="3861048"/>
            <a:ext cx="3256420" cy="144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9956743" y="545418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832363" y="546736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6" name="内容占位符 2"/>
          <p:cNvSpPr txBox="1">
            <a:spLocks/>
          </p:cNvSpPr>
          <p:nvPr/>
        </p:nvSpPr>
        <p:spPr bwMode="auto">
          <a:xfrm>
            <a:off x="5461079" y="2868636"/>
            <a:ext cx="6729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7247334" y="5373216"/>
            <a:ext cx="4032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　　）　　（　　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522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 don’t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English best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	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don’t like it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Yes,please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70890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Thank you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Nice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 meet you too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77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6778" y="27799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7813" y="40751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0067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 subject do you like best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2941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 about English,Bobby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4581128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Nice to meet you,Wang Bing.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117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5225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Maths and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Music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are in the bedroom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Seven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 are on the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sofa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the bedroom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No,it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isn’t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813" y="3400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918" y="8716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261917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How many subjects do you have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0854" y="51571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Where is my maths book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613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根据所听对话和问题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Both A and 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452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06724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Su Yang,do you like English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Yes,and I like Maths too.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What subjects does Su Yang like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7469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At home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At school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the library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7763" y="42059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内容占位符 7"/>
          <p:cNvSpPr txBox="1">
            <a:spLocks/>
          </p:cNvSpPr>
          <p:nvPr/>
        </p:nvSpPr>
        <p:spPr bwMode="auto">
          <a:xfrm>
            <a:off x="360854" y="471985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Hurry up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It’s time to go to school.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OK,but where’s my bag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 Oh,here it is. Goodbye,Mum.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Where are they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924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99770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easy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 like Chinese culture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910918" y="9151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141917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We have Chinese this morning.Do you like Chinese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Yes. I do. I like Chinese culture very much.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Me too.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Why do they like Chinese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99866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0688" algn="l"/>
                <a:tab pos="699770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Yes,they do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No,they don’t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don’t know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</p:txBody>
      </p:sp>
      <p:sp>
        <p:nvSpPr>
          <p:cNvPr id="10" name="矩形 9"/>
          <p:cNvSpPr/>
          <p:nvPr/>
        </p:nvSpPr>
        <p:spPr>
          <a:xfrm>
            <a:off x="920621" y="41401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64784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I like English,but I don’t like PE.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Me neither.</a:t>
            </a:r>
            <a:endParaRPr lang="zh-CN" altLang="zh-CN" sz="105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Do they like PE</a:t>
            </a:r>
            <a:r>
              <a:rPr lang="zh-CN" altLang="zh-CN" b="1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765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971</Words>
  <Application>Microsoft Office PowerPoint</Application>
  <PresentationFormat>自定义</PresentationFormat>
  <Paragraphs>259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387</cp:revision>
  <dcterms:created xsi:type="dcterms:W3CDTF">2020-11-06T05:24:00Z</dcterms:created>
  <dcterms:modified xsi:type="dcterms:W3CDTF">2025-06-24T08:50:27Z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